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2" r:id="rId6"/>
    <p:sldId id="263" r:id="rId7"/>
    <p:sldId id="261" r:id="rId8"/>
    <p:sldId id="25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6CB9D5F-65BE-4C40-BBD9-C14BB338143D}" type="datetimeFigureOut">
              <a:rPr lang="en-US" smtClean="0"/>
              <a:pPr/>
              <a:t>2/5/2013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E308C93-0CD5-4E62-B68F-17CE73D5F9B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CB9D5F-65BE-4C40-BBD9-C14BB338143D}" type="datetimeFigureOut">
              <a:rPr lang="en-US" smtClean="0"/>
              <a:pPr/>
              <a:t>2/5/2013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308C93-0CD5-4E62-B68F-17CE73D5F9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CB9D5F-65BE-4C40-BBD9-C14BB338143D}" type="datetimeFigureOut">
              <a:rPr lang="en-US" smtClean="0"/>
              <a:pPr/>
              <a:t>2/5/2013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308C93-0CD5-4E62-B68F-17CE73D5F9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CB9D5F-65BE-4C40-BBD9-C14BB338143D}" type="datetimeFigureOut">
              <a:rPr lang="en-US" smtClean="0"/>
              <a:pPr/>
              <a:t>2/5/2013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308C93-0CD5-4E62-B68F-17CE73D5F9B8}"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6CB9D5F-65BE-4C40-BBD9-C14BB338143D}" type="datetimeFigureOut">
              <a:rPr lang="en-US" smtClean="0"/>
              <a:pPr/>
              <a:t>2/5/2013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E308C93-0CD5-4E62-B68F-17CE73D5F9B8}"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CB9D5F-65BE-4C40-BBD9-C14BB338143D}" type="datetimeFigureOut">
              <a:rPr lang="en-US" smtClean="0"/>
              <a:pPr/>
              <a:t>2/5/2013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E308C93-0CD5-4E62-B68F-17CE73D5F9B8}"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6CB9D5F-65BE-4C40-BBD9-C14BB338143D}" type="datetimeFigureOut">
              <a:rPr lang="en-US" smtClean="0"/>
              <a:pPr/>
              <a:t>2/5/2013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E308C93-0CD5-4E62-B68F-17CE73D5F9B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6CB9D5F-65BE-4C40-BBD9-C14BB338143D}" type="datetimeFigureOut">
              <a:rPr lang="en-US" smtClean="0"/>
              <a:pPr/>
              <a:t>2/5/2013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E308C93-0CD5-4E62-B68F-17CE73D5F9B8}"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6CB9D5F-65BE-4C40-BBD9-C14BB338143D}" type="datetimeFigureOut">
              <a:rPr lang="en-US" smtClean="0"/>
              <a:pPr/>
              <a:t>2/5/2013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E308C93-0CD5-4E62-B68F-17CE73D5F9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6CB9D5F-65BE-4C40-BBD9-C14BB338143D}" type="datetimeFigureOut">
              <a:rPr lang="en-US" smtClean="0"/>
              <a:pPr/>
              <a:t>2/5/2013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E308C93-0CD5-4E62-B68F-17CE73D5F9B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6CB9D5F-65BE-4C40-BBD9-C14BB338143D}" type="datetimeFigureOut">
              <a:rPr lang="en-US" smtClean="0"/>
              <a:pPr/>
              <a:t>2/5/2013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E308C93-0CD5-4E62-B68F-17CE73D5F9B8}"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CB9D5F-65BE-4C40-BBD9-C14BB338143D}" type="datetimeFigureOut">
              <a:rPr lang="en-US" smtClean="0"/>
              <a:pPr/>
              <a:t>2/5/2013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E308C93-0CD5-4E62-B68F-17CE73D5F9B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1900s: Pop Culture is “Born”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July 30, 1863 -- April 7, 1947</a:t>
            </a:r>
          </a:p>
          <a:p>
            <a:r>
              <a:rPr lang="en-US" dirty="0" smtClean="0"/>
              <a:t>Did not invent automobile, but developed the first automobile that Americans could afford</a:t>
            </a:r>
          </a:p>
          <a:p>
            <a:r>
              <a:rPr lang="en-US" dirty="0" smtClean="0"/>
              <a:t>Helped to develop the assembly line technique of mass production</a:t>
            </a:r>
          </a:p>
          <a:p>
            <a:r>
              <a:rPr lang="en-US" dirty="0" smtClean="0"/>
              <a:t>In 1914, sales passed 250,000. By 1916, sales reached 472,000. </a:t>
            </a:r>
          </a:p>
          <a:p>
            <a:r>
              <a:rPr lang="en-US" dirty="0" smtClean="0"/>
              <a:t>By 1918, half of all cars in America were Model T's. </a:t>
            </a:r>
          </a:p>
          <a:p>
            <a:endParaRPr lang="en-US" dirty="0" smtClean="0"/>
          </a:p>
        </p:txBody>
      </p:sp>
      <p:sp>
        <p:nvSpPr>
          <p:cNvPr id="2" name="Title 1"/>
          <p:cNvSpPr>
            <a:spLocks noGrp="1"/>
          </p:cNvSpPr>
          <p:nvPr>
            <p:ph type="title"/>
          </p:nvPr>
        </p:nvSpPr>
        <p:spPr/>
        <p:txBody>
          <a:bodyPr>
            <a:normAutofit fontScale="90000"/>
          </a:bodyPr>
          <a:lstStyle/>
          <a:p>
            <a:r>
              <a:rPr lang="en-US" dirty="0" smtClean="0"/>
              <a:t>Henry Ford: The Father of Pop Culture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The act of “calling”</a:t>
            </a:r>
          </a:p>
          <a:p>
            <a:pPr lvl="1"/>
            <a:r>
              <a:rPr lang="en-US" dirty="0" smtClean="0"/>
              <a:t>A social interaction under close parental supervision of a male and female</a:t>
            </a:r>
          </a:p>
          <a:p>
            <a:pPr lvl="1"/>
            <a:r>
              <a:rPr lang="en-US" dirty="0" smtClean="0"/>
              <a:t>Courtship before the 1920s</a:t>
            </a:r>
          </a:p>
          <a:p>
            <a:pPr lvl="1"/>
            <a:r>
              <a:rPr lang="en-US" dirty="0" smtClean="0"/>
              <a:t>There were firm guidelines and codes of conduct</a:t>
            </a:r>
          </a:p>
          <a:p>
            <a:pPr lvl="1"/>
            <a:r>
              <a:rPr lang="en-US" dirty="0" smtClean="0"/>
              <a:t>Usually occurred in the private sphere, in the home of the female</a:t>
            </a:r>
          </a:p>
          <a:p>
            <a:r>
              <a:rPr lang="en-US" dirty="0" smtClean="0"/>
              <a:t>“Calling” was an upper class practice</a:t>
            </a:r>
          </a:p>
          <a:p>
            <a:r>
              <a:rPr lang="en-US" dirty="0" smtClean="0"/>
              <a:t>The lower classes started their own form of “courtship”, which became known as dating</a:t>
            </a:r>
          </a:p>
          <a:p>
            <a:pPr lvl="1"/>
            <a:r>
              <a:rPr lang="en-US" dirty="0" smtClean="0"/>
              <a:t>This practice was picked up by the upper classes in the 1920s</a:t>
            </a:r>
          </a:p>
          <a:p>
            <a:r>
              <a:rPr lang="en-US" dirty="0" smtClean="0"/>
              <a:t>How do you think the car helped to change dating?</a:t>
            </a:r>
          </a:p>
        </p:txBody>
      </p:sp>
      <p:sp>
        <p:nvSpPr>
          <p:cNvPr id="2" name="Title 1"/>
          <p:cNvSpPr>
            <a:spLocks noGrp="1"/>
          </p:cNvSpPr>
          <p:nvPr>
            <p:ph type="title"/>
          </p:nvPr>
        </p:nvSpPr>
        <p:spPr/>
        <p:txBody>
          <a:bodyPr/>
          <a:lstStyle/>
          <a:p>
            <a:r>
              <a:rPr lang="en-US" dirty="0" smtClean="0"/>
              <a:t>Dating in the early 1900s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Grp="1" noChangeAspect="1" noChangeArrowheads="1"/>
          </p:cNvPicPr>
          <p:nvPr>
            <p:ph idx="1"/>
          </p:nvPr>
        </p:nvPicPr>
        <p:blipFill>
          <a:blip r:embed="rId2" cstate="print"/>
          <a:srcRect r="6418"/>
          <a:stretch>
            <a:fillRect/>
          </a:stretch>
        </p:blipFill>
        <p:spPr bwMode="auto">
          <a:xfrm>
            <a:off x="2133600" y="152400"/>
            <a:ext cx="4495800" cy="6498496"/>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p:cNvPicPr>
            <a:picLocks noChangeAspect="1" noChangeArrowheads="1"/>
          </p:cNvPicPr>
          <p:nvPr/>
        </p:nvPicPr>
        <p:blipFill>
          <a:blip r:embed="rId2" cstate="print"/>
          <a:srcRect/>
          <a:stretch>
            <a:fillRect/>
          </a:stretch>
        </p:blipFill>
        <p:spPr bwMode="auto">
          <a:xfrm>
            <a:off x="914400" y="228600"/>
            <a:ext cx="7162800" cy="5759450"/>
          </a:xfrm>
          <a:prstGeom prst="rect">
            <a:avLst/>
          </a:prstGeom>
          <a:noFill/>
          <a:ln w="9525">
            <a:noFill/>
            <a:miter lim="800000"/>
            <a:headEnd/>
            <a:tailEnd/>
          </a:ln>
        </p:spPr>
      </p:pic>
      <p:sp>
        <p:nvSpPr>
          <p:cNvPr id="7171" name="Rectangle 5"/>
          <p:cNvSpPr>
            <a:spLocks noChangeArrowheads="1"/>
          </p:cNvSpPr>
          <p:nvPr/>
        </p:nvSpPr>
        <p:spPr bwMode="auto">
          <a:xfrm>
            <a:off x="609600" y="6096000"/>
            <a:ext cx="7772400" cy="762000"/>
          </a:xfrm>
          <a:prstGeom prst="rect">
            <a:avLst/>
          </a:prstGeom>
          <a:solidFill>
            <a:schemeClr val="accent1"/>
          </a:solidFill>
          <a:ln w="9525">
            <a:solidFill>
              <a:schemeClr val="tx1"/>
            </a:solidFill>
            <a:miter lim="800000"/>
            <a:headEnd/>
            <a:tailEnd/>
          </a:ln>
        </p:spPr>
        <p:txBody>
          <a:bodyPr wrap="none" anchor="ctr"/>
          <a:lstStyle/>
          <a:p>
            <a:pPr algn="ctr"/>
            <a:r>
              <a:rPr lang="en-US" sz="2400" b="1"/>
              <a:t>Girl has to be announced “in season”</a:t>
            </a:r>
          </a:p>
        </p:txBody>
      </p:sp>
      <p:pic>
        <p:nvPicPr>
          <p:cNvPr id="54278" name="Picture 6"/>
          <p:cNvPicPr>
            <a:picLocks noChangeAspect="1" noChangeArrowheads="1"/>
          </p:cNvPicPr>
          <p:nvPr/>
        </p:nvPicPr>
        <p:blipFill>
          <a:blip r:embed="rId3" cstate="print"/>
          <a:srcRect/>
          <a:stretch>
            <a:fillRect/>
          </a:stretch>
        </p:blipFill>
        <p:spPr bwMode="auto">
          <a:xfrm>
            <a:off x="0" y="0"/>
            <a:ext cx="9144000" cy="6054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54278"/>
                                        </p:tgtEl>
                                        <p:attrNameLst>
                                          <p:attrName>style.visibility</p:attrName>
                                        </p:attrNameLst>
                                      </p:cBhvr>
                                      <p:to>
                                        <p:strVal val="visible"/>
                                      </p:to>
                                    </p:set>
                                    <p:animEffect transition="in" filter="wheel(4)">
                                      <p:cBhvr>
                                        <p:cTn id="7" dur="2000"/>
                                        <p:tgtEl>
                                          <p:spTgt spid="54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0" name="Picture 4"/>
          <p:cNvPicPr>
            <a:picLocks noChangeAspect="1" noChangeArrowheads="1"/>
          </p:cNvPicPr>
          <p:nvPr/>
        </p:nvPicPr>
        <p:blipFill>
          <a:blip r:embed="rId2" cstate="print"/>
          <a:srcRect/>
          <a:stretch>
            <a:fillRect/>
          </a:stretch>
        </p:blipFill>
        <p:spPr bwMode="auto">
          <a:xfrm>
            <a:off x="0" y="0"/>
            <a:ext cx="7086600" cy="5314950"/>
          </a:xfrm>
          <a:prstGeom prst="rect">
            <a:avLst/>
          </a:prstGeom>
          <a:noFill/>
          <a:ln w="9525">
            <a:noFill/>
            <a:miter lim="800000"/>
            <a:headEnd/>
            <a:tailEnd/>
          </a:ln>
        </p:spPr>
      </p:pic>
      <p:pic>
        <p:nvPicPr>
          <p:cNvPr id="55301" name="Picture 5"/>
          <p:cNvPicPr>
            <a:picLocks noChangeAspect="1" noChangeArrowheads="1"/>
          </p:cNvPicPr>
          <p:nvPr/>
        </p:nvPicPr>
        <p:blipFill>
          <a:blip r:embed="rId3" cstate="print"/>
          <a:srcRect/>
          <a:stretch>
            <a:fillRect/>
          </a:stretch>
        </p:blipFill>
        <p:spPr bwMode="auto">
          <a:xfrm>
            <a:off x="2209800" y="1133475"/>
            <a:ext cx="6934200" cy="5724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55300"/>
                                        </p:tgtEl>
                                        <p:attrNameLst>
                                          <p:attrName>style.visibility</p:attrName>
                                        </p:attrNameLst>
                                      </p:cBhvr>
                                      <p:to>
                                        <p:strVal val="visible"/>
                                      </p:to>
                                    </p:set>
                                    <p:animEffect transition="in" filter="plus(in)">
                                      <p:cBhvr>
                                        <p:cTn id="7" dur="2000"/>
                                        <p:tgtEl>
                                          <p:spTgt spid="5530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5301"/>
                                        </p:tgtEl>
                                        <p:attrNameLst>
                                          <p:attrName>style.visibility</p:attrName>
                                        </p:attrNameLst>
                                      </p:cBhvr>
                                      <p:to>
                                        <p:strVal val="visible"/>
                                      </p:to>
                                    </p:set>
                                    <p:animEffect transition="in" filter="box(in)">
                                      <p:cBhvr>
                                        <p:cTn id="12" dur="500"/>
                                        <p:tgtEl>
                                          <p:spTgt spid="55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When a man "calls" upon a woman, he usually shows up at her house during an "at home" session and presents his card to the maid who then gives it to the young lady. She then is given the option of accepting his call by letting him in or rejecting it by making up an excuse as to why she cannot see him. Refreshments were often served (though not always), and the entertainment was primarily piano playing in the parlor. But because the lower classes were not so well-endowed so that they own pianos or even parlors, they started their own form of "courtship" which soon became known as dating. This practice was soon picked up by the upper classes, and from there it progressed into the middle class, with which it is still inherently associated today (Bailey 17).</a:t>
            </a:r>
          </a:p>
          <a:p>
            <a:endParaRPr lang="en-US" dirty="0"/>
          </a:p>
        </p:txBody>
      </p:sp>
      <p:sp>
        <p:nvSpPr>
          <p:cNvPr id="2" name="Title 1"/>
          <p:cNvSpPr>
            <a:spLocks noGrp="1"/>
          </p:cNvSpPr>
          <p:nvPr>
            <p:ph type="title"/>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346</TotalTime>
  <Words>337</Words>
  <Application>Microsoft Office PowerPoint</Application>
  <PresentationFormat>On-screen Show (4:3)</PresentationFormat>
  <Paragraphs>19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1900s: Pop Culture is “Born”</vt:lpstr>
      <vt:lpstr>Henry Ford: The Father of Pop Culture</vt:lpstr>
      <vt:lpstr>Dating in the early 1900s</vt:lpstr>
      <vt:lpstr>Slide 4</vt:lpstr>
      <vt:lpstr>Slide 5</vt:lpstr>
      <vt:lpstr>Slide 6</vt:lpstr>
      <vt:lpstr>Slide 7</vt:lpstr>
      <vt:lpstr>Slide 8</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Climates of the Earth</dc:title>
  <dc:creator>Administrator</dc:creator>
  <cp:lastModifiedBy>Administrator</cp:lastModifiedBy>
  <cp:revision>26</cp:revision>
  <dcterms:created xsi:type="dcterms:W3CDTF">2013-02-05T02:11:43Z</dcterms:created>
  <dcterms:modified xsi:type="dcterms:W3CDTF">2013-02-05T15:22:40Z</dcterms:modified>
</cp:coreProperties>
</file>